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2" r:id="rId15"/>
    <p:sldId id="273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4FDB6F-E0B7-D749-A488-82856CA6D5E1}">
          <p14:sldIdLst>
            <p14:sldId id="256"/>
          </p14:sldIdLst>
        </p14:section>
        <p14:section name="Intro" id="{8FCA2D6F-D592-5949-A0B3-D318268A90E1}">
          <p14:sldIdLst>
            <p14:sldId id="257"/>
            <p14:sldId id="258"/>
          </p14:sldIdLst>
        </p14:section>
        <p14:section name="Demos" id="{6FCC77E8-C7A9-F046-A175-B7FF7D780650}">
          <p14:sldIdLst>
            <p14:sldId id="259"/>
            <p14:sldId id="260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  <p14:sldId id="272"/>
            <p14:sldId id="273"/>
          </p14:sldIdLst>
        </p14:section>
        <p14:section name="Under the Hood" id="{F9656163-EF23-CE4C-859F-E59CAE998BA8}">
          <p14:sldIdLst>
            <p14:sldId id="271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 autoAdjust="0"/>
    <p:restoredTop sz="94704" autoAdjust="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C3D7A-1485-7843-8CEE-1D126D4576DD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78EF-33FA-F849-9408-391E6F156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36E3F-6EBD-B442-BAC9-831A4EAE535F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3FFA3-D93F-6743-95B3-7AFB68B3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3FFA3-D93F-6743-95B3-7AFB68B3A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0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18" y="3593375"/>
            <a:ext cx="612985" cy="2947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4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9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42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47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1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4894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pic>
        <p:nvPicPr>
          <p:cNvPr id="4" name="Picture 3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4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 Dar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47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Quote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use with graphics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0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ly Blank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4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1854" y="2404533"/>
            <a:ext cx="4516582" cy="1299249"/>
          </a:xfrm>
        </p:spPr>
        <p:txBody>
          <a:bodyPr>
            <a:noAutofit/>
          </a:bodyPr>
          <a:lstStyle>
            <a:lvl1pPr>
              <a:defRPr sz="2800" b="1" kern="0" baseline="0">
                <a:solidFill>
                  <a:srgbClr val="2626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32288" y="3833666"/>
            <a:ext cx="4516437" cy="4242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1">
                <a:solidFill>
                  <a:srgbClr val="262600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JIVE 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59" y="3378580"/>
            <a:ext cx="738488" cy="3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23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 Slide -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56700" cy="6870700"/>
            <a:chOff x="0" y="0"/>
            <a:chExt cx="9156700" cy="6870700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0"/>
              <a:ext cx="9156700" cy="6870700"/>
            </a:xfrm>
            <a:prstGeom prst="rect">
              <a:avLst/>
            </a:prstGeom>
            <a:solidFill>
              <a:srgbClr val="00679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900" y="0"/>
              <a:ext cx="7289800" cy="685800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 rot="5400000">
            <a:off x="4385733" y="-842428"/>
            <a:ext cx="1109133" cy="843280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31663"/>
            <a:ext cx="7302500" cy="9106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 LINE 32 PT. TYPE, BUT THE</a:t>
            </a:r>
          </a:p>
          <a:p>
            <a:r>
              <a:rPr lang="en-US" dirty="0" smtClean="0"/>
              <a:t>2ND LINE SHOULD BE 20 PT.</a:t>
            </a:r>
          </a:p>
        </p:txBody>
      </p:sp>
    </p:spTree>
    <p:extLst>
      <p:ext uri="{BB962C8B-B14F-4D97-AF65-F5344CB8AC3E}">
        <p14:creationId xmlns:p14="http://schemas.microsoft.com/office/powerpoint/2010/main" val="193674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70700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yout-Pattern-2_Light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9050"/>
            <a:ext cx="466496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4358257" y="-158716"/>
            <a:ext cx="1170436" cy="84391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565963"/>
            <a:ext cx="7302500" cy="98979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144159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0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96"/>
            <a:ext cx="9175750" cy="6869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326468" y="-80434"/>
            <a:ext cx="1234014" cy="8439150"/>
          </a:xfrm>
          <a:prstGeom prst="rect">
            <a:avLst/>
          </a:prstGeom>
          <a:solidFill>
            <a:srgbClr val="3CBC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3618042"/>
            <a:ext cx="7302500" cy="10278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, pork shoulder bumper title.</a:t>
            </a:r>
          </a:p>
        </p:txBody>
      </p:sp>
    </p:spTree>
    <p:extLst>
      <p:ext uri="{BB962C8B-B14F-4D97-AF65-F5344CB8AC3E}">
        <p14:creationId xmlns:p14="http://schemas.microsoft.com/office/powerpoint/2010/main" val="3337811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ith corner graphic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Bug 03 Jive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41" y="5150161"/>
            <a:ext cx="2501894" cy="2033502"/>
          </a:xfrm>
          <a:prstGeom prst="rect">
            <a:avLst/>
          </a:prstGeom>
        </p:spPr>
      </p:pic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/>
            </a:lvl1pPr>
            <a:lvl2pPr marL="457200" indent="-228600">
              <a:buClr>
                <a:srgbClr val="F89838"/>
              </a:buClr>
              <a:defRPr sz="1800"/>
            </a:lvl2pPr>
            <a:lvl3pPr marL="685800" indent="-228600">
              <a:buClr>
                <a:srgbClr val="F89838"/>
              </a:buClr>
              <a:defRPr sz="1600"/>
            </a:lvl3pPr>
            <a:lvl4pPr marL="914400" indent="-228600">
              <a:buClr>
                <a:srgbClr val="F89838"/>
              </a:buClr>
              <a:defRPr sz="1400"/>
            </a:lvl4pPr>
            <a:lvl5pPr marL="1143000" indent="-228600">
              <a:buClr>
                <a:srgbClr val="F89838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chemeClr val="tx1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chemeClr val="tx1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chemeClr val="tx1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chemeClr val="tx1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chemeClr val="tx1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chemeClr val="tx1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chemeClr val="tx1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chemeClr val="accent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813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14325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/>
            </a:lvl1pPr>
            <a:lvl2pPr marL="455613" indent="-220663">
              <a:buClr>
                <a:srgbClr val="FA8D4B"/>
              </a:buClr>
              <a:defRPr sz="1800"/>
            </a:lvl2pPr>
            <a:lvl3pPr marL="690563" indent="-234950">
              <a:buClr>
                <a:srgbClr val="FA8D4B"/>
              </a:buClr>
              <a:defRPr sz="1600"/>
            </a:lvl3pPr>
            <a:lvl4pPr marL="912813" indent="-222250">
              <a:buClr>
                <a:srgbClr val="FA8D4B"/>
              </a:buClr>
              <a:tabLst/>
              <a:defRPr sz="1400"/>
            </a:lvl4pPr>
            <a:lvl5pPr marL="1146175" indent="-233363">
              <a:buClr>
                <a:srgbClr val="FA8D4B"/>
              </a:buCl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432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849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243700-4277-5642-B8A8-55D372BD6A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00679B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4300" y="6048374"/>
            <a:ext cx="1574800" cy="765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723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58851" y="1458913"/>
            <a:ext cx="4023360" cy="42751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0133" y="1459344"/>
            <a:ext cx="4023360" cy="4274735"/>
          </a:xfrm>
          <a:prstGeom prst="rect">
            <a:avLst/>
          </a:prstGeom>
        </p:spPr>
        <p:txBody>
          <a:bodyPr vert="horz" lIns="91440" tIns="0" rIns="0" bIns="91440">
            <a:normAutofit/>
          </a:bodyPr>
          <a:lstStyle>
            <a:lvl1pPr marL="228600" indent="-228600">
              <a:buClr>
                <a:srgbClr val="F89838"/>
              </a:buClr>
              <a:defRPr sz="2000">
                <a:latin typeface="Arial"/>
                <a:cs typeface="Arial"/>
              </a:defRPr>
            </a:lvl1pPr>
            <a:lvl2pPr marL="457200" indent="-228600">
              <a:buClr>
                <a:srgbClr val="F89838"/>
              </a:buClr>
              <a:defRPr sz="1800">
                <a:latin typeface="Arial"/>
                <a:cs typeface="Arial"/>
              </a:defRPr>
            </a:lvl2pPr>
            <a:lvl3pPr marL="685800" indent="-228600">
              <a:buClr>
                <a:srgbClr val="F89838"/>
              </a:buClr>
              <a:defRPr sz="1600">
                <a:latin typeface="Arial"/>
                <a:cs typeface="Arial"/>
              </a:defRPr>
            </a:lvl3pPr>
            <a:lvl4pPr marL="914400" indent="-228600">
              <a:buClr>
                <a:srgbClr val="F89838"/>
              </a:buClr>
              <a:defRPr sz="1400">
                <a:latin typeface="Arial"/>
                <a:cs typeface="Arial"/>
              </a:defRPr>
            </a:lvl4pPr>
            <a:lvl5pPr marL="1143000" indent="-228600">
              <a:buClr>
                <a:srgbClr val="F89838"/>
              </a:buCl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220133" y="176770"/>
            <a:ext cx="8707967" cy="1005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12" name="Picture 11" descr="Bug 04 Jive Blue.ai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13" name="Picture 12" descr="JIVE WHITE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197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14324" y="1339850"/>
            <a:ext cx="817880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5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short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2685913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4250267" cy="2685914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12" name="Picture 11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6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74923" y="1450732"/>
            <a:ext cx="7194155" cy="482607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0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creenshot -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1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203201" y="1339850"/>
            <a:ext cx="8489950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50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rg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325438" y="1652530"/>
            <a:ext cx="8080375" cy="4014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08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-by-side Char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14324" y="1339850"/>
            <a:ext cx="3912233" cy="432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en-US" dirty="0" smtClean="0"/>
              <a:t>Click here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8" name="Picture 7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9" name="Picture 8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6" name="Chart Placeholder 5"/>
          <p:cNvSpPr>
            <a:spLocks noGrp="1"/>
          </p:cNvSpPr>
          <p:nvPr>
            <p:ph type="chart" sz="quarter" idx="14" hasCustomPrompt="1"/>
          </p:nvPr>
        </p:nvSpPr>
        <p:spPr>
          <a:xfrm>
            <a:off x="4543424" y="1339850"/>
            <a:ext cx="3945041" cy="43275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/>
            </a:lvl1pPr>
          </a:lstStyle>
          <a:p>
            <a:r>
              <a:rPr lang="en-US" dirty="0" smtClean="0"/>
              <a:t>Click here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4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- us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20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 descr="Pattern 09 - Light Blu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44975" y="2552700"/>
            <a:ext cx="4708525" cy="2468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tern 06 - Grey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3" r="36838"/>
          <a:stretch/>
        </p:blipFill>
        <p:spPr>
          <a:xfrm>
            <a:off x="2887134" y="-1"/>
            <a:ext cx="6256866" cy="61405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9" y="2363638"/>
            <a:ext cx="3217862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 07 - Light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6" t="10082" b="3038"/>
          <a:stretch/>
        </p:blipFill>
        <p:spPr>
          <a:xfrm>
            <a:off x="0" y="0"/>
            <a:ext cx="77458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76678" y="2363638"/>
            <a:ext cx="4467321" cy="3381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POINT—ONE SENTENCE OR PHRASE IN ALL CAPS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l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5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 04 - Light 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9" b="14904"/>
          <a:stretch/>
        </p:blipFill>
        <p:spPr>
          <a:xfrm>
            <a:off x="2700752" y="2362191"/>
            <a:ext cx="6443248" cy="449580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9738" y="671414"/>
            <a:ext cx="5656262" cy="237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rgbClr val="FFFFFF"/>
                </a:solidFill>
              </a:defRPr>
            </a:lvl2pPr>
            <a:lvl3pPr marL="914400" indent="0">
              <a:buNone/>
              <a:defRPr b="1">
                <a:solidFill>
                  <a:srgbClr val="FFFFFF"/>
                </a:solidFill>
              </a:defRPr>
            </a:lvl3pPr>
            <a:lvl4pPr marL="1371600" indent="0">
              <a:buNone/>
              <a:defRPr b="1">
                <a:solidFill>
                  <a:srgbClr val="FFFFFF"/>
                </a:solidFill>
              </a:defRPr>
            </a:lvl4pPr>
            <a:lvl5pPr marL="1828800" indent="0"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Big point or short quote. Keep text at least 24 pt.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IVE 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99001" y="1359614"/>
            <a:ext cx="3794124" cy="4590337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0133" y="1359613"/>
            <a:ext cx="4250267" cy="4590339"/>
          </a:xfrm>
          <a:prstGeom prst="rect">
            <a:avLst/>
          </a:prstGeom>
        </p:spPr>
        <p:txBody>
          <a:bodyPr vert="horz" lIns="91440" tIns="0" rIns="0" bIns="91440">
            <a:noAutofit/>
          </a:bodyPr>
          <a:lstStyle>
            <a:lvl1pPr marL="228600" indent="-228600">
              <a:buClr>
                <a:srgbClr val="F89838"/>
              </a:buClr>
              <a:defRPr sz="2000">
                <a:solidFill>
                  <a:srgbClr val="FFFFFF"/>
                </a:solidFill>
              </a:defRPr>
            </a:lvl1pPr>
            <a:lvl2pPr marL="457200" indent="-228600">
              <a:buClr>
                <a:srgbClr val="F89838"/>
              </a:buClr>
              <a:defRPr sz="1800">
                <a:solidFill>
                  <a:srgbClr val="FFFFFF"/>
                </a:solidFill>
              </a:defRPr>
            </a:lvl2pPr>
            <a:lvl3pPr marL="685800" indent="-228600">
              <a:buClr>
                <a:srgbClr val="F89838"/>
              </a:buClr>
              <a:defRPr sz="1600">
                <a:solidFill>
                  <a:srgbClr val="FFFFFF"/>
                </a:solidFill>
              </a:defRPr>
            </a:lvl3pPr>
            <a:lvl4pPr marL="9144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4pPr>
            <a:lvl5pPr marL="1143000" indent="-228600">
              <a:buClr>
                <a:srgbClr val="F89838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25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" r="-832" b="1905"/>
          <a:stretch/>
        </p:blipFill>
        <p:spPr>
          <a:xfrm>
            <a:off x="-101600" y="0"/>
            <a:ext cx="93218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8" y="3112874"/>
            <a:ext cx="2371725" cy="1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7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7F7F7F"/>
                </a:solidFill>
              </a:rPr>
              <a:pPr algn="r"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7F7F7F"/>
                </a:solidFill>
              </a:rPr>
              <a:t>© Jive confidential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mediu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3592946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Pattern 09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" b="48741"/>
          <a:stretch/>
        </p:blipFill>
        <p:spPr>
          <a:xfrm flipH="1">
            <a:off x="5842858" y="3937000"/>
            <a:ext cx="3301142" cy="29210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8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 slide - smal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5172" y="1357745"/>
            <a:ext cx="8206699" cy="4357255"/>
          </a:xfrm>
          <a:prstGeom prst="rect">
            <a:avLst/>
          </a:prstGeom>
        </p:spPr>
        <p:txBody>
          <a:bodyPr vert="horz" lIns="91440" tIns="0" rIns="0" bIns="91440"/>
          <a:lstStyle>
            <a:lvl1pPr marL="234950" indent="-234950">
              <a:buClr>
                <a:srgbClr val="FA8D4B"/>
              </a:buClr>
              <a:defRPr sz="2000">
                <a:solidFill>
                  <a:srgbClr val="FFFFFF"/>
                </a:solidFill>
              </a:defRPr>
            </a:lvl1pPr>
            <a:lvl2pPr marL="455613" indent="-220663">
              <a:buClr>
                <a:srgbClr val="FA8D4B"/>
              </a:buClr>
              <a:defRPr sz="1800">
                <a:solidFill>
                  <a:srgbClr val="FFFFFF"/>
                </a:solidFill>
              </a:defRPr>
            </a:lvl2pPr>
            <a:lvl3pPr marL="690563" indent="-234950">
              <a:buClr>
                <a:srgbClr val="FA8D4B"/>
              </a:buClr>
              <a:defRPr sz="1600">
                <a:solidFill>
                  <a:srgbClr val="FFFFFF"/>
                </a:solidFill>
              </a:defRPr>
            </a:lvl3pPr>
            <a:lvl4pPr marL="912813" indent="-222250">
              <a:buClr>
                <a:srgbClr val="FA8D4B"/>
              </a:buClr>
              <a:tabLst/>
              <a:defRPr sz="1400">
                <a:solidFill>
                  <a:srgbClr val="FFFFFF"/>
                </a:solidFill>
              </a:defRPr>
            </a:lvl4pPr>
            <a:lvl5pPr marL="1146175" indent="-233363">
              <a:buClr>
                <a:srgbClr val="FA8D4B"/>
              </a:buCl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288648" y="5464177"/>
            <a:ext cx="2278686" cy="1852082"/>
            <a:chOff x="7288648" y="5464177"/>
            <a:chExt cx="2278686" cy="1852082"/>
          </a:xfrm>
        </p:grpSpPr>
        <p:pic>
          <p:nvPicPr>
            <p:cNvPr id="6" name="Picture 5" descr="Bug 04 Jive Blue.ai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48" y="5464177"/>
              <a:ext cx="2278686" cy="1852082"/>
            </a:xfrm>
            <a:prstGeom prst="rect">
              <a:avLst/>
            </a:prstGeom>
          </p:spPr>
        </p:pic>
        <p:pic>
          <p:nvPicPr>
            <p:cNvPr id="7" name="Picture 6" descr="JIVE WHITE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024" y="6499794"/>
              <a:ext cx="407076" cy="195708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6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4" y="1303631"/>
            <a:ext cx="8680656" cy="2603351"/>
          </a:xfrm>
          <a:prstGeom prst="rect">
            <a:avLst/>
          </a:prstGeom>
          <a:effectLst/>
        </p:spPr>
        <p:txBody>
          <a:bodyPr lIns="182880" tIns="91440" rIns="182880" bIns="18288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“This is the layout for a quote slide. Click here to enter your quote and put the source of the quote into the text box below.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  jowl </a:t>
            </a:r>
            <a:r>
              <a:rPr lang="en-US" dirty="0" err="1" smtClean="0"/>
              <a:t>t-bone</a:t>
            </a:r>
            <a:r>
              <a:rPr lang="en-US" dirty="0" smtClean="0"/>
              <a:t> nisi </a:t>
            </a:r>
            <a:r>
              <a:rPr lang="en-US" dirty="0" err="1" smtClean="0"/>
              <a:t>andouille</a:t>
            </a:r>
            <a:r>
              <a:rPr lang="en-US" dirty="0" smtClean="0"/>
              <a:t> exercitation </a:t>
            </a:r>
            <a:r>
              <a:rPr lang="en-US" dirty="0" err="1" smtClean="0"/>
              <a:t>ut</a:t>
            </a:r>
            <a:r>
              <a:rPr lang="en-US" dirty="0" smtClean="0"/>
              <a:t> sausage.”</a:t>
            </a:r>
          </a:p>
          <a:p>
            <a:pPr lvl="0"/>
            <a:endParaRPr lang="en-US" dirty="0" smtClean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503238" y="443345"/>
            <a:ext cx="3394508" cy="83935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="1">
                <a:solidFill>
                  <a:srgbClr val="5BBAD8"/>
                </a:solidFill>
              </a:defRPr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6" name="Picture 5" descr="Pattern 04 - Jive Blu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0" t="12815" b="44424"/>
          <a:stretch/>
        </p:blipFill>
        <p:spPr>
          <a:xfrm flipH="1">
            <a:off x="3194864" y="3394075"/>
            <a:ext cx="5949136" cy="34639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98161" y="4248822"/>
            <a:ext cx="6897688" cy="468313"/>
          </a:xfrm>
          <a:prstGeom prst="rect">
            <a:avLst/>
          </a:prstGeom>
        </p:spPr>
        <p:txBody>
          <a:bodyPr/>
          <a:lstStyle>
            <a:lvl1pPr marL="111125" indent="0">
              <a:buNone/>
              <a:defRPr lang="en-US" sz="1800" b="1" dirty="0" smtClean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marL="111125" lvl="0"/>
            <a:r>
              <a:rPr lang="en-US" dirty="0" smtClean="0"/>
              <a:t>Name, Title, Company</a:t>
            </a:r>
          </a:p>
        </p:txBody>
      </p:sp>
      <p:pic>
        <p:nvPicPr>
          <p:cNvPr id="7" name="Picture 6" descr="JIVE 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24" y="6499794"/>
            <a:ext cx="407076" cy="19570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3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/ results, screensho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133" y="6370321"/>
            <a:ext cx="1645920" cy="336304"/>
          </a:xfrm>
          <a:prstGeom prst="rect">
            <a:avLst/>
          </a:prstGeom>
          <a:solidFill>
            <a:srgbClr val="282D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99000" y="1727200"/>
            <a:ext cx="3794125" cy="432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screenshot to placeholder or click icon to add</a:t>
            </a:r>
          </a:p>
          <a:p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0133" y="1726933"/>
            <a:ext cx="4255542" cy="4321441"/>
          </a:xfrm>
          <a:prstGeom prst="rect">
            <a:avLst/>
          </a:prstGeom>
          <a:effectLst/>
        </p:spPr>
        <p:txBody>
          <a:bodyPr lIns="91440" tIns="0" rIns="0" bIns="91440">
            <a:noAutofit/>
          </a:bodyPr>
          <a:lstStyle>
            <a:lvl1pPr marL="112713" marR="0" indent="-112713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2000">
                <a:latin typeface="Arial"/>
                <a:cs typeface="Arial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“Customer story layout with screenshot. 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Cupidatat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pork chop dolor ball tip ham hock. Meatball jowl </a:t>
            </a:r>
            <a:r>
              <a:rPr lang="en-US" dirty="0" err="1" smtClean="0"/>
              <a:t>t-bone</a:t>
            </a:r>
            <a:r>
              <a:rPr lang="en-US" dirty="0" smtClean="0"/>
              <a:t> nisi. Andouille exercitation </a:t>
            </a:r>
            <a:r>
              <a:rPr lang="en-US" dirty="0" err="1" smtClean="0"/>
              <a:t>ut</a:t>
            </a:r>
            <a:r>
              <a:rPr lang="en-US" dirty="0" smtClean="0"/>
              <a:t> sausage </a:t>
            </a:r>
            <a:r>
              <a:rPr lang="en-US" dirty="0" err="1" smtClean="0"/>
              <a:t>capicola</a:t>
            </a:r>
            <a:r>
              <a:rPr lang="en-US" dirty="0" smtClean="0"/>
              <a:t>. Pancetta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reprehenderit</a:t>
            </a:r>
            <a:r>
              <a:rPr lang="en-US" dirty="0" smtClean="0"/>
              <a:t> qui kielbasa, </a:t>
            </a:r>
            <a:r>
              <a:rPr lang="en-US" dirty="0" err="1" smtClean="0"/>
              <a:t>adipisicing</a:t>
            </a:r>
            <a:r>
              <a:rPr lang="en-US" dirty="0" smtClean="0"/>
              <a:t> strip steak.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 </a:t>
            </a:r>
            <a:r>
              <a:rPr lang="en-US" dirty="0" err="1" smtClean="0"/>
              <a:t>Turducken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strip steak </a:t>
            </a:r>
            <a:r>
              <a:rPr lang="en-US" dirty="0" err="1" smtClean="0"/>
              <a:t>sint</a:t>
            </a:r>
            <a:r>
              <a:rPr lang="en-US" dirty="0" smtClean="0"/>
              <a:t> fatback jowl minim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ullamco</a:t>
            </a:r>
            <a:r>
              <a:rPr lang="en-US" dirty="0" smtClean="0"/>
              <a:t>.”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Name, Title, Company</a:t>
            </a:r>
          </a:p>
        </p:txBody>
      </p:sp>
      <p:sp>
        <p:nvSpPr>
          <p:cNvPr id="30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220133" y="252413"/>
            <a:ext cx="4255542" cy="905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Insert Logo Here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2" y="6430011"/>
            <a:ext cx="454368" cy="220567"/>
          </a:xfrm>
          <a:prstGeom prst="rect">
            <a:avLst/>
          </a:prstGeom>
          <a:effectLst/>
        </p:spPr>
      </p:pic>
      <p:pic>
        <p:nvPicPr>
          <p:cNvPr id="17" name="Picture 16" descr="Bug 01 Jive Blu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949951"/>
            <a:ext cx="749300" cy="863600"/>
          </a:xfrm>
          <a:prstGeom prst="rect">
            <a:avLst/>
          </a:prstGeom>
        </p:spPr>
      </p:pic>
      <p:pic>
        <p:nvPicPr>
          <p:cNvPr id="9" name="Picture 8" descr="JIVE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" y="6431294"/>
            <a:ext cx="467027" cy="22453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322825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l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34105" y="6432550"/>
            <a:ext cx="1184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confidential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8194" y="1196262"/>
            <a:ext cx="8488516" cy="0"/>
          </a:xfrm>
          <a:prstGeom prst="line">
            <a:avLst/>
          </a:prstGeom>
          <a:ln w="57150" cap="flat">
            <a:solidFill>
              <a:srgbClr val="458E9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203200" y="160869"/>
            <a:ext cx="8483600" cy="10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3200" y="6432550"/>
            <a:ext cx="415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39CDA3E-7F3D-0444-B1E9-8B49048D2692}" type="slidenum">
              <a:rPr lang="en-US" sz="900" smtClean="0">
                <a:solidFill>
                  <a:srgbClr val="A6A6A6"/>
                </a:solidFill>
              </a:rPr>
              <a:pPr algn="r"/>
              <a:t>‹#›</a:t>
            </a:fld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6432550"/>
            <a:ext cx="19765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A6A6A6"/>
                </a:solidFill>
              </a:rPr>
              <a:t>© Jive </a:t>
            </a:r>
            <a:endParaRPr lang="en-US" sz="900" dirty="0">
              <a:solidFill>
                <a:srgbClr val="A6A6A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801" r:id="rId12"/>
    <p:sldLayoutId id="214748380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60" r:id="rId20"/>
    <p:sldLayoutId id="2147483775" r:id="rId21"/>
    <p:sldLayoutId id="2147483781" r:id="rId22"/>
    <p:sldLayoutId id="2147483767" r:id="rId23"/>
    <p:sldLayoutId id="2147483773" r:id="rId24"/>
    <p:sldLayoutId id="2147483774" r:id="rId25"/>
    <p:sldLayoutId id="2147483780" r:id="rId26"/>
    <p:sldLayoutId id="2147483749" r:id="rId27"/>
    <p:sldLayoutId id="2147483649" r:id="rId28"/>
    <p:sldLayoutId id="2147483696" r:id="rId29"/>
    <p:sldLayoutId id="2147483697" r:id="rId30"/>
    <p:sldLayoutId id="2147483725" r:id="rId31"/>
    <p:sldLayoutId id="2147483723" r:id="rId32"/>
    <p:sldLayoutId id="2147483724" r:id="rId33"/>
    <p:sldLayoutId id="2147483751" r:id="rId34"/>
    <p:sldLayoutId id="2147483750" r:id="rId35"/>
    <p:sldLayoutId id="2147483662" r:id="rId36"/>
    <p:sldLayoutId id="2147483669" r:id="rId37"/>
    <p:sldLayoutId id="2147483709" r:id="rId38"/>
    <p:sldLayoutId id="2147483752" r:id="rId39"/>
    <p:sldLayoutId id="2147483799" r:id="rId40"/>
    <p:sldLayoutId id="2147483800" r:id="rId41"/>
    <p:sldLayoutId id="2147483753" r:id="rId42"/>
    <p:sldLayoutId id="2147483783" r:id="rId43"/>
    <p:sldLayoutId id="2147483754" r:id="rId44"/>
    <p:sldLayoutId id="2147483722" r:id="rId45"/>
    <p:sldLayoutId id="2147483782" r:id="rId46"/>
    <p:sldLayoutId id="2147483698" r:id="rId47"/>
    <p:sldLayoutId id="2147483777" r:id="rId48"/>
    <p:sldLayoutId id="2147483778" r:id="rId49"/>
    <p:sldLayoutId id="2147483779" r:id="rId50"/>
    <p:sldLayoutId id="2147483776" r:id="rId5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obotframework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Intellij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32288" y="3833665"/>
            <a:ext cx="4516437" cy="761164"/>
          </a:xfrm>
        </p:spPr>
        <p:txBody>
          <a:bodyPr anchor="t"/>
          <a:lstStyle/>
          <a:p>
            <a:r>
              <a:rPr lang="en-US" dirty="0" smtClean="0"/>
              <a:t>Adding Custom Language support to Intellij</a:t>
            </a:r>
          </a:p>
          <a:p>
            <a:r>
              <a:rPr lang="en-US" b="0" i="1" dirty="0" smtClean="0"/>
              <a:t>Charles Capps</a:t>
            </a:r>
          </a:p>
        </p:txBody>
      </p:sp>
    </p:spTree>
    <p:extLst>
      <p:ext uri="{BB962C8B-B14F-4D97-AF65-F5344CB8AC3E}">
        <p14:creationId xmlns:p14="http://schemas.microsoft.com/office/powerpoint/2010/main" val="141149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Refactoring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Rename Java Keywords or Robot Keywords with Shift+F6</a:t>
            </a:r>
            <a:endParaRPr lang="en-US" dirty="0"/>
          </a:p>
          <a:p>
            <a:r>
              <a:rPr lang="en-US" dirty="0" smtClean="0"/>
              <a:t>All usages will be renamed</a:t>
            </a:r>
            <a:endParaRPr lang="en-US" dirty="0"/>
          </a:p>
          <a:p>
            <a:r>
              <a:rPr lang="en-US" dirty="0" smtClean="0"/>
              <a:t>Rename Variables – will smartly rename usages for the right scope</a:t>
            </a:r>
            <a:endParaRPr lang="en-US" dirty="0"/>
          </a:p>
          <a:p>
            <a:r>
              <a:rPr lang="en-US" dirty="0" smtClean="0"/>
              <a:t>Rename Robot Files – Resource Settings will be renamed</a:t>
            </a:r>
            <a:endParaRPr lang="en-US" dirty="0"/>
          </a:p>
        </p:txBody>
      </p:sp>
      <p:pic>
        <p:nvPicPr>
          <p:cNvPr id="5" name="Picture 4" descr="rename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7" y="2995177"/>
            <a:ext cx="5242626" cy="1181209"/>
          </a:xfrm>
          <a:prstGeom prst="rect">
            <a:avLst/>
          </a:prstGeom>
        </p:spPr>
      </p:pic>
      <p:pic>
        <p:nvPicPr>
          <p:cNvPr id="6" name="Picture 5" descr="rename_robot_keyw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4429618"/>
            <a:ext cx="4810846" cy="19267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27100" y="3618042"/>
            <a:ext cx="7925848" cy="1027850"/>
          </a:xfrm>
        </p:spPr>
        <p:txBody>
          <a:bodyPr/>
          <a:lstStyle/>
          <a:p>
            <a:r>
              <a:rPr lang="en-US" dirty="0" smtClean="0"/>
              <a:t>Rename Refactoring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Usages of Keywords</a:t>
            </a:r>
            <a:r>
              <a:rPr lang="en-US" dirty="0"/>
              <a:t> </a:t>
            </a:r>
            <a:r>
              <a:rPr lang="en-US" dirty="0" smtClean="0"/>
              <a:t>and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 Find Usages: Right-click </a:t>
            </a:r>
            <a:r>
              <a:rPr lang="en-US" dirty="0" smtClean="0">
                <a:sym typeface="Wingdings"/>
              </a:rPr>
              <a:t> Find Usages, or Ctrl+F7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Keep in mind, Robot is case-insensitive and doesn’t care about spaces and underscores.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5" name="Picture 4" descr="find_usages_of_java_keywo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4" y="3069243"/>
            <a:ext cx="7162886" cy="26338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1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Find Usages - 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See at a glance what Test Cases and Keywords are in a Robot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tructure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52" y="2198761"/>
            <a:ext cx="5379007" cy="359508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Displays all Test Case Tables and Keywords Tables</a:t>
            </a:r>
            <a:endParaRPr lang="en-US" dirty="0"/>
          </a:p>
        </p:txBody>
      </p:sp>
      <p:pic>
        <p:nvPicPr>
          <p:cNvPr id="4" name="Picture 3" descr="structure_view_rob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4" y="1976183"/>
            <a:ext cx="7819215" cy="297450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5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Under the Hood –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0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do such a crazy thing? </a:t>
            </a:r>
            <a:endParaRPr lang="en-US" dirty="0"/>
          </a:p>
        </p:txBody>
      </p:sp>
      <p:pic>
        <p:nvPicPr>
          <p:cNvPr id="5" name="Picture 4" descr="crazy-rob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22" y="2072653"/>
            <a:ext cx="2672956" cy="33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custom language plugin?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0133" y="1359614"/>
            <a:ext cx="8252928" cy="428624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Robot Framework</a:t>
            </a:r>
            <a:r>
              <a:rPr lang="en-US" dirty="0" smtClean="0"/>
              <a:t> is used for all UI Test automation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 in February, there were no Intellij plugins for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now, the Robot Plugin is the only one with Java support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Makes coding so much more efficient and less error-prone!</a:t>
            </a:r>
          </a:p>
          <a:p>
            <a:endParaRPr lang="en-US" dirty="0"/>
          </a:p>
          <a:p>
            <a:r>
              <a:rPr lang="en-US" dirty="0" smtClean="0"/>
              <a:t>Search features help you find Test Cases and Keywords</a:t>
            </a:r>
          </a:p>
          <a:p>
            <a:endParaRPr lang="en-US" dirty="0"/>
          </a:p>
          <a:p>
            <a:r>
              <a:rPr lang="en-US" dirty="0" smtClean="0"/>
              <a:t>Refactoring support saves time, and saves Jive money!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Demos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References to Declaration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0134" y="1357745"/>
            <a:ext cx="8272992" cy="2155850"/>
          </a:xfrm>
        </p:spPr>
        <p:txBody>
          <a:bodyPr/>
          <a:lstStyle/>
          <a:p>
            <a:r>
              <a:rPr lang="en-US" dirty="0" smtClean="0"/>
              <a:t>Resolve Keyword to declaration in Java or Robot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Variable to local declaration or Variables 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Resolve Resource Files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resolve_referenc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3652221"/>
            <a:ext cx="8064500" cy="22479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8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 Reference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Test Cases and Keywords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Previously, you could only search by exact text occurrences</a:t>
            </a:r>
          </a:p>
          <a:p>
            <a:endParaRPr lang="en-US" dirty="0"/>
          </a:p>
          <a:p>
            <a:r>
              <a:rPr lang="en-US" dirty="0" smtClean="0"/>
              <a:t>Now, can use Navigate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Symbol or </a:t>
            </a:r>
            <a:r>
              <a:rPr lang="en-US" dirty="0" err="1" smtClean="0"/>
              <a:t>ctrl+shift+alt+n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search_for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4739005"/>
            <a:ext cx="6883400" cy="1333500"/>
          </a:xfrm>
          <a:prstGeom prst="rect">
            <a:avLst/>
          </a:prstGeom>
        </p:spPr>
      </p:pic>
      <p:pic>
        <p:nvPicPr>
          <p:cNvPr id="8" name="Picture 7" descr="search_for_test_c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2575869"/>
            <a:ext cx="7694968" cy="162032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2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Autocomplete Keywords, Tags, and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Start typing in a context where a Robot Keyword can be used</a:t>
            </a:r>
          </a:p>
          <a:p>
            <a:endParaRPr lang="en-US" dirty="0"/>
          </a:p>
          <a:p>
            <a:r>
              <a:rPr lang="en-US" dirty="0" smtClean="0"/>
              <a:t>Results will pop-up automatically!</a:t>
            </a:r>
          </a:p>
          <a:p>
            <a:endParaRPr lang="en-US" dirty="0"/>
          </a:p>
          <a:p>
            <a:r>
              <a:rPr lang="en-US" dirty="0" smtClean="0"/>
              <a:t>Made a conscious decision for Keyword autocomplete to use all keywords in the project, not just Keywords in scope (give explanation)</a:t>
            </a:r>
          </a:p>
          <a:p>
            <a:endParaRPr lang="en-US" dirty="0"/>
          </a:p>
          <a:p>
            <a:r>
              <a:rPr lang="en-US" dirty="0" smtClean="0"/>
              <a:t>Variables – complete from variables in local scope, or included in Resource files.</a:t>
            </a:r>
          </a:p>
        </p:txBody>
      </p:sp>
      <p:pic>
        <p:nvPicPr>
          <p:cNvPr id="4" name="Picture 3" descr="autocomplete_key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1" y="4714103"/>
            <a:ext cx="7521226" cy="12131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Robot Intellij Plugin – Charles Capps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9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Autocomplete - Live </a:t>
            </a:r>
            <a:r>
              <a:rPr lang="en-US" dirty="0"/>
              <a:t>d</a:t>
            </a:r>
            <a:r>
              <a:rPr lang="en-US" dirty="0" smtClean="0"/>
              <a:t>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476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000000"/>
      </a:dk1>
      <a:lt1>
        <a:sysClr val="window" lastClr="FFFFFF"/>
      </a:lt1>
      <a:dk2>
        <a:srgbClr val="282D35"/>
      </a:dk2>
      <a:lt2>
        <a:srgbClr val="FFFFFF"/>
      </a:lt2>
      <a:accent1>
        <a:srgbClr val="00679B"/>
      </a:accent1>
      <a:accent2>
        <a:srgbClr val="1287B5"/>
      </a:accent2>
      <a:accent3>
        <a:srgbClr val="5AB65C"/>
      </a:accent3>
      <a:accent4>
        <a:srgbClr val="FFE500"/>
      </a:accent4>
      <a:accent5>
        <a:srgbClr val="3CBCAC"/>
      </a:accent5>
      <a:accent6>
        <a:srgbClr val="F89838"/>
      </a:accent6>
      <a:hlink>
        <a:srgbClr val="F89838"/>
      </a:hlink>
      <a:folHlink>
        <a:srgbClr val="3CBC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1393</TotalTime>
  <Words>404</Words>
  <Application>Microsoft Macintosh PowerPoint</Application>
  <PresentationFormat>On-screen Show (4:3)</PresentationFormat>
  <Paragraphs>66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Theme</vt:lpstr>
      <vt:lpstr>Robot Intellij Plugin</vt:lpstr>
      <vt:lpstr>PowerPoint Presentation</vt:lpstr>
      <vt:lpstr>Why write a custom language plugin?</vt:lpstr>
      <vt:lpstr>PowerPoint Presentation</vt:lpstr>
      <vt:lpstr>Resolving References to Declaration</vt:lpstr>
      <vt:lpstr>PowerPoint Presentation</vt:lpstr>
      <vt:lpstr>Searching for Test Cases and Keywords</vt:lpstr>
      <vt:lpstr>Autocomplete Keywords, Tags, and Variables</vt:lpstr>
      <vt:lpstr>PowerPoint Presentation</vt:lpstr>
      <vt:lpstr>Rename Refactoring</vt:lpstr>
      <vt:lpstr>PowerPoint Presentation</vt:lpstr>
      <vt:lpstr>Find Usages of Keywords and Variables</vt:lpstr>
      <vt:lpstr>PowerPoint Presentation</vt:lpstr>
      <vt:lpstr>Structure View</vt:lpstr>
      <vt:lpstr>Structure View</vt:lpstr>
      <vt:lpstr>PowerPoint Presentation</vt:lpstr>
      <vt:lpstr>PowerPoint Presentation</vt:lpstr>
    </vt:vector>
  </TitlesOfParts>
  <Company>Jive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Intellij Plugin</dc:title>
  <dc:creator>Charles Capps</dc:creator>
  <cp:lastModifiedBy>Charles Capps</cp:lastModifiedBy>
  <cp:revision>27</cp:revision>
  <dcterms:created xsi:type="dcterms:W3CDTF">2014-07-25T20:39:15Z</dcterms:created>
  <dcterms:modified xsi:type="dcterms:W3CDTF">2014-07-26T19:52:58Z</dcterms:modified>
</cp:coreProperties>
</file>